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7" r:id="rId4"/>
    <p:sldId id="262" r:id="rId5"/>
    <p:sldId id="258" r:id="rId6"/>
    <p:sldId id="263" r:id="rId7"/>
    <p:sldId id="267" r:id="rId8"/>
    <p:sldId id="259" r:id="rId9"/>
    <p:sldId id="264" r:id="rId10"/>
    <p:sldId id="26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555" autoAdjust="0"/>
  </p:normalViewPr>
  <p:slideViewPr>
    <p:cSldViewPr>
      <p:cViewPr varScale="1">
        <p:scale>
          <a:sx n="59" d="100"/>
          <a:sy n="59" d="100"/>
        </p:scale>
        <p:origin x="-15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4C06-CD1F-46CE-8CDA-F33450B97A5D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38E3D-6AEB-42C2-9AF4-077EF301C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6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4 more than the product of 8 and 7. (60) Add the number of degrees in a right angle. (150) Divide by the number of minutes in a quarter of an hour. (10)  Subtract</a:t>
            </a:r>
            <a:r>
              <a:rPr lang="en-US" baseline="0" dirty="0" smtClean="0"/>
              <a:t> the largest single-digit perfect square.  (1)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2.) Start with 7 more than the product of 5 and 9.  (52)  Add the number of degrees in an angle complementary to 32 degrees.  (110)  Divide by the number of sides in a decagon.  (11)  Subtract the smallest two-digit perfect square. (-5)  Add the number of days in a week. 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38E3D-6AEB-42C2-9AF4-077EF301CF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5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AFFBCF-72A1-4A97-831A-FBFC4059A09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B2DB7A-15C3-40B8-B319-1314DE45BB5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January 17,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TISK &amp; 2 </a:t>
            </a:r>
            <a:r>
              <a:rPr lang="en-US" dirty="0" smtClean="0"/>
              <a:t>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Receive Graded Work</a:t>
            </a:r>
            <a:endParaRPr lang="en-US" dirty="0" smtClean="0"/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7-5 part 1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Begin 7-5 problems in HW Packet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19200" y="3657600"/>
                <a:ext cx="7620000" cy="248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TISK</a:t>
                </a:r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Evaluate: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Write the previous answer using scientific notation.</a:t>
                </a:r>
              </a:p>
              <a:p>
                <a:pPr marL="457200" indent="-457200">
                  <a:buAutoNum type="arabicParenR"/>
                </a:pPr>
                <a:r>
                  <a:rPr lang="en-US" sz="2800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−26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+35</m:t>
                    </m:r>
                  </m:oMath>
                </a14:m>
                <a:endParaRPr lang="en-US" sz="2800" dirty="0" smtClean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657600"/>
                <a:ext cx="7620000" cy="2485424"/>
              </a:xfrm>
              <a:prstGeom prst="rect">
                <a:avLst/>
              </a:prstGeom>
              <a:blipFill rotWithShape="1">
                <a:blip r:embed="rId3"/>
                <a:stretch>
                  <a:fillRect l="-1600" t="-245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1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895600"/>
            <a:ext cx="53340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2514600"/>
            <a:ext cx="6019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17506" y="2133600"/>
            <a:ext cx="3468894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§7-5 Parts of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/>
          <a:lstStyle/>
          <a:p>
            <a:r>
              <a:rPr lang="en-US" dirty="0" smtClean="0"/>
              <a:t>Theorem</a:t>
            </a:r>
          </a:p>
          <a:p>
            <a:pPr lvl="1"/>
            <a:r>
              <a:rPr lang="en-US" dirty="0" smtClean="0"/>
              <a:t>If two triangles are similar, then the measures of the corresponding medians are proportional to the measures of the corresponding sides.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1295400" y="4114800"/>
            <a:ext cx="2121408" cy="1828800"/>
          </a:xfrm>
          <a:prstGeom prst="triangle">
            <a:avLst>
              <a:gd name="adj" fmla="val 1023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518690" y="3898271"/>
            <a:ext cx="1237488" cy="1066800"/>
          </a:xfrm>
          <a:prstGeom prst="triangle">
            <a:avLst>
              <a:gd name="adj" fmla="val 1129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19265" y="6088559"/>
                <a:ext cx="2895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b="0" i="0" smtClean="0">
                          <a:latin typeface="Cambria Math"/>
                        </a:rPr>
                        <m:t>Δ</m:t>
                      </m:r>
                      <m:r>
                        <a:rPr lang="en-US" sz="4400" b="0" i="1" smtClean="0">
                          <a:latin typeface="Cambria Math"/>
                        </a:rPr>
                        <m:t>𝐴𝐵𝐶</m:t>
                      </m:r>
                      <m:r>
                        <a:rPr lang="en-US" sz="4400" b="0" i="1" smtClean="0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latin typeface="Cambria Math"/>
                        </a:rPr>
                        <m:t>Δ</m:t>
                      </m:r>
                      <m:r>
                        <a:rPr lang="en-US" sz="4400" b="0" i="1" smtClean="0">
                          <a:latin typeface="Cambria Math"/>
                        </a:rPr>
                        <m:t>𝐷𝐸𝐹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265" y="6088559"/>
                <a:ext cx="289560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8421" r="-2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28665" y="369332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65121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B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565121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</a:t>
            </a:r>
            <a:endParaRPr lang="en-US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12544" y="340222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D</a:t>
            </a:r>
            <a:endParaRPr lang="en-US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31724" y="462130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E</a:t>
            </a:r>
            <a:endParaRPr lang="en-US" sz="3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57700" y="462130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F</a:t>
            </a:r>
            <a:endParaRPr lang="en-US" sz="3200" i="1" dirty="0"/>
          </a:p>
        </p:txBody>
      </p:sp>
      <p:cxnSp>
        <p:nvCxnSpPr>
          <p:cNvPr id="16" name="Straight Connector 15"/>
          <p:cNvCxnSpPr>
            <a:stCxn id="7" idx="0"/>
          </p:cNvCxnSpPr>
          <p:nvPr/>
        </p:nvCxnSpPr>
        <p:spPr>
          <a:xfrm>
            <a:off x="1512462" y="4114800"/>
            <a:ext cx="697338" cy="182879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</p:cNvCxnSpPr>
          <p:nvPr/>
        </p:nvCxnSpPr>
        <p:spPr>
          <a:xfrm>
            <a:off x="3658464" y="3898271"/>
            <a:ext cx="380136" cy="106237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05000" y="58293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X</a:t>
            </a:r>
            <a:endParaRPr lang="en-US" sz="32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27421" y="496064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Y</a:t>
            </a:r>
            <a:endParaRPr lang="en-US" sz="3200" i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851404" y="5791200"/>
            <a:ext cx="0" cy="38100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58858" y="5791198"/>
            <a:ext cx="0" cy="38100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56890" y="4914902"/>
            <a:ext cx="0" cy="114298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2324" y="4913695"/>
            <a:ext cx="0" cy="11550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70725" y="4913695"/>
            <a:ext cx="0" cy="115505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95800" y="4914902"/>
            <a:ext cx="0" cy="114298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486400" y="3889377"/>
                <a:ext cx="1189883" cy="806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𝑨𝑿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𝑫𝒀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89377"/>
                <a:ext cx="1189883" cy="8066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6324600" y="3886200"/>
                <a:ext cx="234596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𝑫𝑭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𝑬𝑭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𝑫𝑬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886200"/>
                <a:ext cx="2345962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06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20" grpId="0"/>
      <p:bldP spid="21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§7-5 Parts of Similar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4419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Example</a:t>
                </a:r>
              </a:p>
              <a:p>
                <a:pPr lvl="1"/>
                <a:r>
                  <a:rPr lang="en-US" dirty="0" smtClean="0"/>
                  <a:t>Find the value of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2"/>
                <a:endParaRPr lang="en-US" dirty="0" smtClean="0"/>
              </a:p>
              <a:p>
                <a:pPr lvl="2"/>
                <a:r>
                  <a:rPr lang="en-US" dirty="0" smtClean="0"/>
                  <a:t>Since the triangles are similar (AA ~ Post.) we know that the medians are proportional to the sides.</a:t>
                </a:r>
              </a:p>
              <a:p>
                <a:pPr lvl="2"/>
                <a:r>
                  <a:rPr lang="en-US" dirty="0" smtClean="0"/>
                  <a:t>Therefore,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4419600"/>
              </a:xfrm>
              <a:blipFill rotWithShape="1">
                <a:blip r:embed="rId2"/>
                <a:stretch>
                  <a:fillRect t="-2897" b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2647950"/>
            <a:ext cx="49244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3124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3962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410139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84410" y="3952592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12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789529" y="5943600"/>
                <a:ext cx="93487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529" y="5943600"/>
                <a:ext cx="934871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008729" y="5943600"/>
                <a:ext cx="10652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729" y="5943600"/>
                <a:ext cx="106529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xplosion 2 8"/>
          <p:cNvSpPr/>
          <p:nvPr/>
        </p:nvSpPr>
        <p:spPr>
          <a:xfrm>
            <a:off x="4849539" y="6002298"/>
            <a:ext cx="1544471" cy="990600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078993" y="6312932"/>
                <a:ext cx="9370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993" y="6312932"/>
                <a:ext cx="93705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7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7 Quiz 1</a:t>
            </a:r>
          </a:p>
          <a:p>
            <a:pPr lvl="1"/>
            <a:r>
              <a:rPr lang="en-US" dirty="0" smtClean="0"/>
              <a:t>9A</a:t>
            </a:r>
          </a:p>
          <a:p>
            <a:pPr lvl="2"/>
            <a:r>
              <a:rPr lang="en-US" dirty="0" smtClean="0"/>
              <a:t>82% class average; 95.85% class median</a:t>
            </a:r>
          </a:p>
          <a:p>
            <a:pPr lvl="2"/>
            <a:r>
              <a:rPr lang="en-US" dirty="0" smtClean="0"/>
              <a:t>100% highest grade</a:t>
            </a:r>
          </a:p>
          <a:p>
            <a:pPr lvl="2"/>
            <a:r>
              <a:rPr lang="en-US" dirty="0" smtClean="0"/>
              <a:t>25% lowest grade</a:t>
            </a:r>
          </a:p>
          <a:p>
            <a:pPr lvl="1"/>
            <a:r>
              <a:rPr lang="en-US" dirty="0" smtClean="0"/>
              <a:t>9B</a:t>
            </a:r>
          </a:p>
          <a:p>
            <a:pPr lvl="2"/>
            <a:r>
              <a:rPr lang="en-US" dirty="0" smtClean="0"/>
              <a:t>87.1% class average;  92.5% class median</a:t>
            </a:r>
          </a:p>
          <a:p>
            <a:pPr lvl="2"/>
            <a:r>
              <a:rPr lang="en-US" dirty="0" smtClean="0"/>
              <a:t>100% highest grade</a:t>
            </a:r>
          </a:p>
          <a:p>
            <a:pPr lvl="2"/>
            <a:r>
              <a:rPr lang="en-US" dirty="0" smtClean="0"/>
              <a:t>53% lowest grade</a:t>
            </a:r>
          </a:p>
          <a:p>
            <a:r>
              <a:rPr lang="en-US" dirty="0" smtClean="0"/>
              <a:t>Check for missing work online!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297243" y="2514600"/>
            <a:ext cx="2465757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19265" y="2971800"/>
            <a:ext cx="3443335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2514600"/>
            <a:ext cx="4114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38400" y="2133600"/>
            <a:ext cx="35052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§7-5 Parts of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09800"/>
          </a:xfrm>
        </p:spPr>
        <p:txBody>
          <a:bodyPr/>
          <a:lstStyle/>
          <a:p>
            <a:r>
              <a:rPr lang="en-US" dirty="0" smtClean="0"/>
              <a:t>Proportional Perimeters Theorem</a:t>
            </a:r>
          </a:p>
          <a:p>
            <a:pPr lvl="1"/>
            <a:r>
              <a:rPr lang="en-US" dirty="0" smtClean="0"/>
              <a:t>If two triangles are similar, then the perimeters are proportional to the measures of corresponding sides.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295400" y="4114800"/>
            <a:ext cx="2121408" cy="1828800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518690" y="3898271"/>
            <a:ext cx="1237488" cy="1066800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19265" y="6088559"/>
                <a:ext cx="2895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b="0" i="0" smtClean="0">
                          <a:latin typeface="Cambria Math"/>
                        </a:rPr>
                        <m:t>Δ</m:t>
                      </m:r>
                      <m:r>
                        <a:rPr lang="en-US" sz="4400" b="0" i="1" smtClean="0">
                          <a:latin typeface="Cambria Math"/>
                        </a:rPr>
                        <m:t>𝐴𝐵𝐶</m:t>
                      </m:r>
                      <m:r>
                        <a:rPr lang="en-US" sz="4400" b="0" i="1" smtClean="0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latin typeface="Cambria Math"/>
                        </a:rPr>
                        <m:t>Δ</m:t>
                      </m:r>
                      <m:r>
                        <a:rPr lang="en-US" sz="4400" b="0" i="1" smtClean="0">
                          <a:latin typeface="Cambria Math"/>
                        </a:rPr>
                        <m:t>𝐷𝐸𝐹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265" y="6088559"/>
                <a:ext cx="289560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8421" r="-2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860804" y="369449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65121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B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565121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</a:t>
            </a:r>
            <a:endParaRPr lang="en-US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39172" y="340176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D</a:t>
            </a:r>
            <a:endParaRPr lang="en-US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31724" y="462130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E</a:t>
            </a:r>
            <a:endParaRPr lang="en-US" sz="3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356890" y="467268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F</a:t>
            </a:r>
            <a:endParaRPr lang="en-US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85041" y="5141590"/>
                <a:ext cx="4618218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𝑨𝑩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𝑩𝑪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𝑫𝑬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𝑬𝑭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𝑫𝑭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041" y="5141590"/>
                <a:ext cx="4618218" cy="7923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791887" y="5138450"/>
                <a:ext cx="234596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𝑫𝑭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𝑬𝑭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𝑫𝑬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887" y="5138450"/>
                <a:ext cx="2345962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8" grpId="0" animBg="1"/>
      <p:bldP spid="4" grpId="0" animBg="1"/>
      <p:bldP spid="5" grpId="0" animBg="1"/>
      <p:bldP spid="6" grpId="0" animBg="1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§7-5 Parts of Similar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47800" y="1447800"/>
                <a:ext cx="7485888" cy="4049229"/>
              </a:xfrm>
            </p:spPr>
            <p:txBody>
              <a:bodyPr/>
              <a:lstStyle/>
              <a:p>
                <a:r>
                  <a:rPr lang="en-US" dirty="0" smtClean="0"/>
                  <a:t>Example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𝐿𝑀𝑁</m:t>
                    </m:r>
                    <m:r>
                      <a:rPr lang="en-US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𝑄𝑅𝑆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𝑄𝑅</m:t>
                    </m:r>
                    <m:r>
                      <a:rPr lang="en-US" b="0" i="1" smtClean="0">
                        <a:latin typeface="Cambria Math"/>
                      </a:rPr>
                      <m:t>=40, </m:t>
                    </m:r>
                    <m:r>
                      <a:rPr lang="en-US" b="0" i="1" smtClean="0">
                        <a:latin typeface="Cambria Math"/>
                      </a:rPr>
                      <m:t>𝑅𝑆</m:t>
                    </m:r>
                    <m:r>
                      <a:rPr lang="en-US" b="0" i="1" smtClean="0">
                        <a:latin typeface="Cambria Math"/>
                      </a:rPr>
                      <m:t>=41, </m:t>
                    </m:r>
                    <m:r>
                      <a:rPr lang="en-US" b="0" i="1" smtClean="0">
                        <a:latin typeface="Cambria Math"/>
                      </a:rPr>
                      <m:t>𝑆𝑄</m:t>
                    </m:r>
                    <m:r>
                      <a:rPr lang="en-US" b="0" i="1" smtClean="0">
                        <a:latin typeface="Cambria Math"/>
                      </a:rPr>
                      <m:t>=9,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𝐿𝑀</m:t>
                    </m:r>
                    <m:r>
                      <a:rPr lang="en-US" b="0" i="1" smtClean="0">
                        <a:latin typeface="Cambria Math"/>
                      </a:rPr>
                      <m:t>=9,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find the perimeter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𝐿𝑀𝑁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Draw and label a picture!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 smtClean="0"/>
              </a:p>
              <a:p>
                <a:pPr lvl="2"/>
                <a:endParaRPr lang="en-US" dirty="0"/>
              </a:p>
              <a:p>
                <a:pPr lvl="2"/>
                <a:r>
                  <a:rPr lang="en-US" sz="2000" dirty="0" smtClean="0"/>
                  <a:t>Use the Proportional Perimeters Theorem to set up a proportion!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7800" y="1447800"/>
                <a:ext cx="7485888" cy="4049229"/>
              </a:xfrm>
              <a:blipFill rotWithShape="1">
                <a:blip r:embed="rId2"/>
                <a:stretch>
                  <a:fillRect t="-1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2743200" y="3657600"/>
            <a:ext cx="990600" cy="8539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838700" y="3871091"/>
            <a:ext cx="495300" cy="42698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4326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Q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446808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3328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18169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52183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51192" y="378120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378074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18954" y="446808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385262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91491" y="5298559"/>
                <a:ext cx="4618218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𝑺𝑸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𝑸𝑹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𝑺𝑹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𝑳𝑴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𝑳𝑵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𝑴𝑵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491" y="5298559"/>
                <a:ext cx="4618218" cy="7923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029200" y="5308439"/>
                <a:ext cx="724877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𝑸𝑹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𝑳𝑴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308439"/>
                <a:ext cx="724877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2667000" y="5318802"/>
            <a:ext cx="457200" cy="386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9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11648" y="5318802"/>
            <a:ext cx="457200" cy="386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40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17063" y="5318802"/>
            <a:ext cx="457200" cy="386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41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1600" y="5293787"/>
            <a:ext cx="457200" cy="386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40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1600" y="5780571"/>
            <a:ext cx="457200" cy="386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9</a:t>
            </a:r>
            <a:endParaRPr lang="en-US" b="1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43600" y="5257800"/>
                <a:ext cx="3124200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𝟗𝟎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𝑳𝑴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𝑳𝑵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𝑴𝑵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𝟒𝟎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257800"/>
                <a:ext cx="3124200" cy="7923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574580" y="6147835"/>
                <a:ext cx="25308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40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𝐿𝑀𝑁</m:t>
                              </m:r>
                            </m:sub>
                          </m:sSub>
                        </m:e>
                      </m:d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580" y="6147835"/>
                <a:ext cx="253082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481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238184" y="6123537"/>
                <a:ext cx="253082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Δ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𝐿𝑀𝑁</m:t>
                          </m:r>
                        </m:sub>
                      </m:sSub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81</m:t>
                          </m:r>
                          <m: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184" y="6123537"/>
                <a:ext cx="2530820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109709" y="6096000"/>
                <a:ext cx="20574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Δ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𝐿𝑀𝑁</m:t>
                          </m:r>
                        </m:sub>
                      </m:sSub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709" y="6096000"/>
                <a:ext cx="2057400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01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1133" y="2992775"/>
            <a:ext cx="5881267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02016" y="2514600"/>
            <a:ext cx="6656183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69724" y="2133600"/>
            <a:ext cx="35052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§7-5 Parts of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447800"/>
            <a:ext cx="7886700" cy="4800600"/>
          </a:xfrm>
        </p:spPr>
        <p:txBody>
          <a:bodyPr/>
          <a:lstStyle/>
          <a:p>
            <a:r>
              <a:rPr lang="en-US" dirty="0" smtClean="0"/>
              <a:t>Theorem</a:t>
            </a:r>
          </a:p>
          <a:p>
            <a:pPr lvl="1"/>
            <a:r>
              <a:rPr lang="en-US" dirty="0" smtClean="0"/>
              <a:t>If two triangles are similar, then the measures of the corresponding altitudes are proportional to the measures of the corresponding sides.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1295400" y="4114800"/>
            <a:ext cx="2121408" cy="182880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3518690" y="3898271"/>
            <a:ext cx="1237488" cy="106680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9265" y="6088559"/>
                <a:ext cx="2895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b="0" i="0" smtClean="0">
                          <a:latin typeface="Cambria Math"/>
                        </a:rPr>
                        <m:t>Δ</m:t>
                      </m:r>
                      <m:r>
                        <a:rPr lang="en-US" sz="4400" b="0" i="1" smtClean="0">
                          <a:latin typeface="Cambria Math"/>
                        </a:rPr>
                        <m:t>𝐴𝐵𝐶</m:t>
                      </m:r>
                      <m:r>
                        <a:rPr lang="en-US" sz="4400" b="0" i="1" smtClean="0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latin typeface="Cambria Math"/>
                        </a:rPr>
                        <m:t>Δ</m:t>
                      </m:r>
                      <m:r>
                        <a:rPr lang="en-US" sz="4400" b="0" i="1" smtClean="0">
                          <a:latin typeface="Cambria Math"/>
                        </a:rPr>
                        <m:t>𝐷𝐸𝐹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265" y="6088559"/>
                <a:ext cx="289560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8421" r="-2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860804" y="369449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565121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B</a:t>
            </a:r>
            <a:endParaRPr lang="en-US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565121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</a:t>
            </a:r>
            <a:endParaRPr lang="en-US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39172" y="340176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D</a:t>
            </a:r>
            <a:endParaRPr lang="en-US" sz="3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31724" y="462130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E</a:t>
            </a:r>
            <a:endParaRPr lang="en-US" sz="3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356890" y="467268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F</a:t>
            </a:r>
            <a:endParaRPr lang="en-US" sz="3200" i="1" dirty="0"/>
          </a:p>
        </p:txBody>
      </p:sp>
      <p:cxnSp>
        <p:nvCxnSpPr>
          <p:cNvPr id="18" name="Straight Connector 17"/>
          <p:cNvCxnSpPr>
            <a:endCxn id="8" idx="3"/>
          </p:cNvCxnSpPr>
          <p:nvPr/>
        </p:nvCxnSpPr>
        <p:spPr>
          <a:xfrm>
            <a:off x="2356104" y="4114800"/>
            <a:ext cx="0" cy="18288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56104" y="5715000"/>
            <a:ext cx="234696" cy="228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9" idx="3"/>
          </p:cNvCxnSpPr>
          <p:nvPr/>
        </p:nvCxnSpPr>
        <p:spPr>
          <a:xfrm>
            <a:off x="4137434" y="3936711"/>
            <a:ext cx="0" cy="102836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137434" y="4736470"/>
            <a:ext cx="234696" cy="228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05000" y="58293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X</a:t>
            </a:r>
            <a:endParaRPr lang="en-US" sz="32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42134" y="496507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Y</a:t>
            </a:r>
            <a:endParaRPr lang="en-US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86400" y="3889377"/>
                <a:ext cx="1189883" cy="806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𝑨𝑿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𝑫𝒀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89377"/>
                <a:ext cx="1189883" cy="8066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324600" y="3886200"/>
                <a:ext cx="234596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𝑫𝑭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𝑬𝑭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𝑫𝑬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886200"/>
                <a:ext cx="2345962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75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 animBg="1"/>
      <p:bldP spid="21" grpId="0" animBg="1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3276601"/>
            <a:ext cx="6019800" cy="193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§7-5 Parts of Similar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2057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Example</a:t>
                </a:r>
              </a:p>
              <a:p>
                <a:pPr lvl="1"/>
                <a:r>
                  <a:rPr lang="en-US" dirty="0" smtClean="0"/>
                  <a:t>In the figure,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𝐷𝐸𝐹</m:t>
                    </m:r>
                    <m:r>
                      <a:rPr lang="en-US" b="0" i="1" smtClean="0">
                        <a:latin typeface="Cambria Math"/>
                      </a:rPr>
                      <m:t>. 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𝐵𝐺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is an altitude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𝐸𝐻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is an altitude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𝐷𝐸𝐹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, then complete the following.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2057400"/>
              </a:xfrm>
              <a:blipFill rotWithShape="1">
                <a:blip r:embed="rId3"/>
                <a:stretch>
                  <a:fillRect t="-3858" b="-2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33600" y="5410200"/>
                <a:ext cx="173444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𝐵𝐺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𝐸𝐻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𝐷𝐸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410200"/>
                <a:ext cx="1734449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36009" y="5353062"/>
                <a:ext cx="756937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𝐴𝐵</m:t>
                      </m:r>
                    </m:oMath>
                  </m:oMathPara>
                </a14:m>
                <a:endParaRPr lang="en-US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009" y="5353062"/>
                <a:ext cx="75693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86400" y="5377612"/>
                <a:ext cx="173444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𝐵𝐺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𝐸𝐻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?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377612"/>
                <a:ext cx="1734449" cy="8989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63912" y="5953780"/>
                <a:ext cx="742126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𝐸𝐹</m:t>
                      </m:r>
                    </m:oMath>
                  </m:oMathPara>
                </a14:m>
                <a:endParaRPr lang="en-US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912" y="5953780"/>
                <a:ext cx="74212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591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January 18, 2013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636336"/>
          </a:xfrm>
        </p:spPr>
        <p:txBody>
          <a:bodyPr>
            <a:normAutofit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No TISK, No 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Finish Lesson 7-5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Time to work on Homework (?)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Finish 7-5 problems in Ch7 HW Packet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3350" y="2720944"/>
            <a:ext cx="4733649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43350" y="2339944"/>
            <a:ext cx="587665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6573" y="1958944"/>
            <a:ext cx="2966428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§7-5 Parts of 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243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Theorem</a:t>
            </a:r>
          </a:p>
          <a:p>
            <a:pPr lvl="1"/>
            <a:r>
              <a:rPr lang="en-US" sz="2400" dirty="0" smtClean="0"/>
              <a:t>If two triangles are similar, then the measures of the corresponding angle bisectors are proportional to the measures of the corresponding sides.</a:t>
            </a:r>
            <a:endParaRPr lang="en-US" sz="2400" dirty="0"/>
          </a:p>
        </p:txBody>
      </p:sp>
      <p:sp>
        <p:nvSpPr>
          <p:cNvPr id="7" name="Isosceles Triangle 6"/>
          <p:cNvSpPr/>
          <p:nvPr/>
        </p:nvSpPr>
        <p:spPr>
          <a:xfrm>
            <a:off x="1295400" y="4114800"/>
            <a:ext cx="2121408" cy="182880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518690" y="3898271"/>
            <a:ext cx="1237488" cy="1066800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60804" y="369449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65121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B</a:t>
            </a:r>
            <a:endParaRPr lang="en-US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565121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</a:t>
            </a:r>
            <a:endParaRPr lang="en-US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39172" y="340176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D</a:t>
            </a:r>
            <a:endParaRPr lang="en-US" sz="3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31724" y="462130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E</a:t>
            </a:r>
            <a:endParaRPr lang="en-US" sz="3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56890" y="467268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F</a:t>
            </a:r>
            <a:endParaRPr lang="en-US" sz="3200" i="1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295400" y="4913695"/>
            <a:ext cx="1828800" cy="1029905"/>
          </a:xfrm>
          <a:prstGeom prst="line">
            <a:avLst/>
          </a:prstGeom>
          <a:ln w="38100">
            <a:prstDash val="dash"/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518690" y="4279271"/>
            <a:ext cx="1114044" cy="749929"/>
          </a:xfrm>
          <a:prstGeom prst="line">
            <a:avLst/>
          </a:prstGeom>
          <a:ln w="38100">
            <a:prstDash val="dash"/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2400" y="384689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Y</a:t>
            </a:r>
            <a:endParaRPr lang="en-US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19265" y="6088559"/>
                <a:ext cx="2895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b="0" i="0" smtClean="0">
                          <a:latin typeface="Cambria Math"/>
                        </a:rPr>
                        <m:t>Δ</m:t>
                      </m:r>
                      <m:r>
                        <a:rPr lang="en-US" sz="4400" b="0" i="1" smtClean="0">
                          <a:latin typeface="Cambria Math"/>
                        </a:rPr>
                        <m:t>𝐴𝐵𝐶</m:t>
                      </m:r>
                      <m:r>
                        <a:rPr lang="en-US" sz="4400" b="0" i="1" smtClean="0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latin typeface="Cambria Math"/>
                        </a:rPr>
                        <m:t>Δ</m:t>
                      </m:r>
                      <m:r>
                        <a:rPr lang="en-US" sz="4400" b="0" i="1" smtClean="0">
                          <a:latin typeface="Cambria Math"/>
                        </a:rPr>
                        <m:t>𝐷𝐸𝐹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265" y="6088559"/>
                <a:ext cx="289560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8421" r="-2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448085" y="445142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X</a:t>
            </a:r>
            <a:endParaRPr lang="en-US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86400" y="3889377"/>
                <a:ext cx="1189883" cy="806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𝑩𝑿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𝑬𝒀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89377"/>
                <a:ext cx="1189883" cy="8066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324600" y="3886200"/>
                <a:ext cx="234596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𝑨𝑪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𝑫𝑭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𝑩𝑪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𝑬𝑭</m:t>
                          </m:r>
                        </m:den>
                      </m:f>
                      <m:r>
                        <a:rPr lang="en-US" sz="24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𝑨𝑩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𝑫𝑬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886200"/>
                <a:ext cx="2345962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1296349" y="5334000"/>
            <a:ext cx="608651" cy="666629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1390840" y="5687270"/>
            <a:ext cx="608651" cy="666629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3635086" y="4419600"/>
            <a:ext cx="479714" cy="525410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3791647" y="4737459"/>
            <a:ext cx="399353" cy="437394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3588736" y="4507668"/>
            <a:ext cx="479714" cy="525410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>
            <a:off x="3653582" y="4793704"/>
            <a:ext cx="399353" cy="437394"/>
          </a:xfrm>
          <a:prstGeom prst="arc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0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9" grpId="0"/>
      <p:bldP spid="20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120" y="990600"/>
            <a:ext cx="323648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§7-5 Parts of Similar Triangles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6002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Proof of the theorem.</a:t>
                </a:r>
              </a:p>
              <a:p>
                <a:pPr lvl="1"/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𝑅𝑇𝑆</m:t>
                    </m:r>
                    <m:r>
                      <a:rPr lang="en-US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𝐸𝐺𝐹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𝑇𝐴</m:t>
                        </m:r>
                      </m:e>
                    </m:acc>
                  </m:oMath>
                </a14:m>
                <a:r>
                  <a:rPr lang="en-US" dirty="0" smtClean="0"/>
                  <a:t> is an angle bisector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𝑅𝑇𝑆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𝐺𝐵</m:t>
                        </m:r>
                      </m:e>
                    </m:acc>
                  </m:oMath>
                </a14:m>
                <a:r>
                  <a:rPr lang="en-US" dirty="0" smtClean="0"/>
                  <a:t> is an angle bisector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𝐸𝐺𝐹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𝑇𝐴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𝐺𝐵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𝑅𝑇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𝐸𝐺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600200"/>
              </a:xfrm>
              <a:blipFill rotWithShape="1">
                <a:blip r:embed="rId3"/>
                <a:stretch>
                  <a:fillRect t="-6489" b="-3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556382"/>
              </p:ext>
            </p:extLst>
          </p:nvPr>
        </p:nvGraphicFramePr>
        <p:xfrm>
          <a:off x="1066800" y="2971799"/>
          <a:ext cx="7924800" cy="3967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3657600"/>
              </a:tblGrid>
              <a:tr h="391978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3919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56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8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5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919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656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65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43000" y="3324977"/>
                <a:ext cx="1685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/>
                  <a:t>1.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𝑅𝑇𝑆</m:t>
                    </m:r>
                    <m:r>
                      <a:rPr lang="en-US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𝐸𝐺𝐹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324977"/>
                <a:ext cx="168514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26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58554" y="3324977"/>
            <a:ext cx="937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1. Given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142246" y="3715837"/>
                <a:ext cx="18502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𝑅𝑇𝑆</m:t>
                    </m:r>
                    <m:r>
                      <a:rPr lang="en-US" b="0" i="1" smtClean="0"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</a:rPr>
                      <m:t>𝐸𝐺𝐹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246" y="3715837"/>
                <a:ext cx="185025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632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257800" y="3697069"/>
                <a:ext cx="3886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2. </a:t>
                </a:r>
                <a:r>
                  <a:rPr lang="en-US" b="0" dirty="0" smtClean="0"/>
                  <a:t>2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</m:oMath>
                </a14:m>
                <a:r>
                  <a:rPr lang="en-US" dirty="0" smtClean="0"/>
                  <a:t>s are ~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US" dirty="0" smtClean="0"/>
                  <a:t> corr.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and corr. sides are </a:t>
                </a:r>
                <a:r>
                  <a:rPr lang="en-US" dirty="0" smtClean="0"/>
                  <a:t>proportional (Def. ~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Δ</m:t>
                    </m:r>
                  </m:oMath>
                </a14:m>
                <a:r>
                  <a:rPr lang="en-US" dirty="0"/>
                  <a:t>s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697069"/>
                <a:ext cx="3886200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1413" t="-4673" r="-2512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43000" y="4507365"/>
                <a:ext cx="3370153" cy="6474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/>
                  <a:t>3.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𝑇𝐴</m:t>
                        </m:r>
                      </m:e>
                    </m:acc>
                  </m:oMath>
                </a14:m>
                <a:r>
                  <a:rPr lang="en-US" dirty="0" smtClean="0"/>
                  <a:t> is an angle bisector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𝑅𝑇𝑆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𝐺𝐵</m:t>
                        </m:r>
                      </m:e>
                    </m:acc>
                  </m:oMath>
                </a14:m>
                <a:r>
                  <a:rPr lang="en-US" dirty="0" smtClean="0"/>
                  <a:t> is an angle bisector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𝐸𝐺𝐹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07365"/>
                <a:ext cx="3370153" cy="647485"/>
              </a:xfrm>
              <a:prstGeom prst="rect">
                <a:avLst/>
              </a:prstGeom>
              <a:blipFill rotWithShape="1">
                <a:blip r:embed="rId7"/>
                <a:stretch>
                  <a:fillRect l="-1630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286310" y="4646441"/>
            <a:ext cx="937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3. Given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106034" y="5194804"/>
                <a:ext cx="34440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 smtClean="0"/>
                  <a:t>4.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𝑅𝑇𝐴</m:t>
                    </m:r>
                    <m:r>
                      <a:rPr lang="en-US" b="0" i="1" smtClean="0"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</a:rPr>
                      <m:t>𝐴𝑇𝑆</m:t>
                    </m:r>
                    <m:r>
                      <a:rPr lang="en-US" b="0" i="0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𝐸𝐺𝐵</m:t>
                    </m:r>
                    <m:r>
                      <a:rPr lang="en-US" b="0" i="1" smtClean="0"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</a:rPr>
                      <m:t>𝐵𝐺𝐹</m:t>
                    </m:r>
                  </m:oMath>
                </a14:m>
                <a:endParaRPr lang="en-US" b="0" dirty="0" smtClean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034" y="5194804"/>
                <a:ext cx="3444084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4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331731" y="5168989"/>
            <a:ext cx="3432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4. Def. angle bisectors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127916" y="5583477"/>
                <a:ext cx="421993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US" b="0" dirty="0" smtClean="0"/>
                  <a:t>5.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𝑅𝑇𝐴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𝐴𝑇𝑆</m:t>
                    </m:r>
                    <m:r>
                      <a:rPr lang="en-US" b="0" i="0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𝐸𝐺𝐵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𝐵𝐺𝐹</m:t>
                    </m:r>
                  </m:oMath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𝑅𝑇𝑆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𝐸𝐺𝐹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916" y="5583477"/>
                <a:ext cx="4219938" cy="646331"/>
              </a:xfrm>
              <a:prstGeom prst="rect">
                <a:avLst/>
              </a:prstGeom>
              <a:blipFill rotWithShape="1">
                <a:blip r:embed="rId9"/>
                <a:stretch>
                  <a:fillRect l="-1156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353613" y="5557662"/>
                <a:ext cx="3432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5. Def.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≅∠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613" y="5557662"/>
                <a:ext cx="3432023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421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096228" y="6239470"/>
                <a:ext cx="436828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b="0" dirty="0" smtClean="0"/>
                  <a:t>6.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𝑅𝑇𝐴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𝐴𝑇𝑆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𝑅𝑇𝑆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𝐸𝐺𝐵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𝐵𝐺𝐹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𝐸𝐺𝐹</m:t>
                      </m:r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228" y="6239470"/>
                <a:ext cx="4368289" cy="923330"/>
              </a:xfrm>
              <a:prstGeom prst="rect">
                <a:avLst/>
              </a:prstGeom>
              <a:blipFill rotWithShape="1">
                <a:blip r:embed="rId11"/>
                <a:stretch>
                  <a:fillRect l="-1257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321926" y="6213655"/>
                <a:ext cx="17160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6.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 Add. Post.</a:t>
                </a:r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926" y="6213655"/>
                <a:ext cx="1716011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283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96000" y="6477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Continued on board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94646" y="3937438"/>
                <a:ext cx="1162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</a:rPr>
                        <m:t>≅∠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646" y="3937438"/>
                <a:ext cx="1162241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26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1949</TotalTime>
  <Words>914</Words>
  <Application>Microsoft Office PowerPoint</Application>
  <PresentationFormat>On-screen Show (4:3)</PresentationFormat>
  <Paragraphs>161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Thursday, January 17, 2013</vt:lpstr>
      <vt:lpstr>Graded Work</vt:lpstr>
      <vt:lpstr>§7-5 Parts of Similar Triangles</vt:lpstr>
      <vt:lpstr>§7-5 Parts of Similar Triangles</vt:lpstr>
      <vt:lpstr>§7-5 Parts of Similar Triangles</vt:lpstr>
      <vt:lpstr>§7-5 Parts of Similar Triangles</vt:lpstr>
      <vt:lpstr>Friday, January 18, 2013</vt:lpstr>
      <vt:lpstr>§7-5 Parts of Similar Triangles</vt:lpstr>
      <vt:lpstr>§7-5 Parts of Similar Triangles</vt:lpstr>
      <vt:lpstr>§7-5 Parts of Similar Triangles</vt:lpstr>
      <vt:lpstr>§7-5 Parts of Similar Triangles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January 17, 2013</dc:title>
  <dc:creator>Dria</dc:creator>
  <cp:lastModifiedBy>Dria</cp:lastModifiedBy>
  <cp:revision>20</cp:revision>
  <dcterms:created xsi:type="dcterms:W3CDTF">2013-01-16T22:31:41Z</dcterms:created>
  <dcterms:modified xsi:type="dcterms:W3CDTF">2013-01-18T22:13:55Z</dcterms:modified>
</cp:coreProperties>
</file>